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9" r:id="rId3"/>
    <p:sldId id="256" r:id="rId4"/>
    <p:sldId id="258" r:id="rId5"/>
    <p:sldId id="260" r:id="rId6"/>
    <p:sldId id="261" r:id="rId7"/>
  </p:sldIdLst>
  <p:sldSz cx="5303838" cy="5303838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30303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60606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90909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21212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1515161" algn="l" defTabSz="6060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1818193" algn="l" defTabSz="6060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2121225" algn="l" defTabSz="6060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2424257" algn="l" defTabSz="606064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2004" y="-102"/>
      </p:cViewPr>
      <p:guideLst>
        <p:guide orient="horz" pos="1671"/>
        <p:guide pos="167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309390" y="1060768"/>
            <a:ext cx="4554229" cy="1414357"/>
          </a:xfrm>
          <a:ln>
            <a:noFill/>
          </a:ln>
        </p:spPr>
        <p:txBody>
          <a:bodyPr vert="horz" tIns="0" rIns="12121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37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309390" y="2496884"/>
            <a:ext cx="4555997" cy="1355425"/>
          </a:xfrm>
        </p:spPr>
        <p:txBody>
          <a:bodyPr lIns="0" rIns="12121"/>
          <a:lstStyle>
            <a:lvl1pPr marL="0" marR="30303" indent="0" algn="r">
              <a:buNone/>
              <a:defRPr>
                <a:solidFill>
                  <a:schemeClr val="tx1"/>
                </a:solidFill>
              </a:defRPr>
            </a:lvl1pPr>
            <a:lvl2pPr marL="303032" indent="0" algn="ctr">
              <a:buNone/>
            </a:lvl2pPr>
            <a:lvl3pPr marL="606064" indent="0" algn="ctr">
              <a:buNone/>
            </a:lvl3pPr>
            <a:lvl4pPr marL="909096" indent="0" algn="ctr">
              <a:buNone/>
            </a:lvl4pPr>
            <a:lvl5pPr marL="1212129" indent="0" algn="ctr">
              <a:buNone/>
            </a:lvl5pPr>
            <a:lvl6pPr marL="1515161" indent="0" algn="ctr">
              <a:buNone/>
            </a:lvl6pPr>
            <a:lvl7pPr marL="1818193" indent="0" algn="ctr">
              <a:buNone/>
            </a:lvl7pPr>
            <a:lvl8pPr marL="2121225" indent="0" algn="ctr">
              <a:buNone/>
            </a:lvl8pPr>
            <a:lvl9pPr marL="2424257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999AE4-693C-4E18-A0CD-893624C453EC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994672-2524-4026-BC94-D97060109EA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3334C2-5091-451D-B8DF-8D117E888F34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49BA56-F8A0-4078-9B25-E1B362FE807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45282" y="707179"/>
            <a:ext cx="1193364" cy="4030672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5192" y="707179"/>
            <a:ext cx="3491693" cy="4030672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DD44FD-C294-4865-A0C0-454B48260220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B1E29-C99B-4B6D-B826-8DD62EE898F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943F91-55FF-456B-BE6D-C433F13378B9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E3FB01D-8EE8-4A3E-97F7-F4358583DF8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7623" y="1018337"/>
            <a:ext cx="4508262" cy="105369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37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7623" y="2091732"/>
            <a:ext cx="4508262" cy="1167581"/>
          </a:xfrm>
        </p:spPr>
        <p:txBody>
          <a:bodyPr lIns="30303" rIns="30303" anchor="t"/>
          <a:lstStyle>
            <a:lvl1pPr marL="0" indent="0">
              <a:buNone/>
              <a:defRPr sz="15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7AC8494-906A-4FF8-9179-D643B6FF1CE5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878F58-E55C-423F-BB8A-A57296CA1A7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92" y="544527"/>
            <a:ext cx="4773454" cy="883973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5192" y="1484955"/>
            <a:ext cx="2342528" cy="3429815"/>
          </a:xfr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96118" y="1484955"/>
            <a:ext cx="2342528" cy="3429815"/>
          </a:xfrm>
        </p:spPr>
        <p:txBody>
          <a:bodyPr/>
          <a:lstStyle>
            <a:lvl1pPr>
              <a:defRPr sz="1700"/>
            </a:lvl1pPr>
            <a:lvl2pPr>
              <a:defRPr sz="1600"/>
            </a:lvl2pPr>
            <a:lvl3pPr>
              <a:defRPr sz="13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501227-C6D1-4F73-928A-43229307912A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D8BAD0-2A6F-4A51-BE3F-3DE5710A95C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92" y="544527"/>
            <a:ext cx="4773454" cy="883973"/>
          </a:xfrm>
        </p:spPr>
        <p:txBody>
          <a:bodyPr tIns="30303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5192" y="1434811"/>
            <a:ext cx="2343450" cy="509929"/>
          </a:xfrm>
        </p:spPr>
        <p:txBody>
          <a:bodyPr lIns="30303" tIns="0" rIns="30303" bIns="0" anchor="ctr">
            <a:noAutofit/>
          </a:bodyPr>
          <a:lstStyle>
            <a:lvl1pPr marL="0" indent="0">
              <a:buNone/>
              <a:defRPr sz="1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1300" b="1"/>
            </a:lvl2pPr>
            <a:lvl3pPr>
              <a:buNone/>
              <a:defRPr sz="1200" b="1"/>
            </a:lvl3pPr>
            <a:lvl4pPr>
              <a:buNone/>
              <a:defRPr sz="1100" b="1"/>
            </a:lvl4pPr>
            <a:lvl5pPr>
              <a:buNone/>
              <a:defRPr sz="1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2694276" y="1438299"/>
            <a:ext cx="2344370" cy="506442"/>
          </a:xfrm>
        </p:spPr>
        <p:txBody>
          <a:bodyPr lIns="30303" tIns="0" rIns="30303" bIns="0" anchor="ctr"/>
          <a:lstStyle>
            <a:lvl1pPr marL="0" indent="0">
              <a:buNone/>
              <a:defRPr sz="16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1300" b="1"/>
            </a:lvl2pPr>
            <a:lvl3pPr>
              <a:buNone/>
              <a:defRPr sz="1200" b="1"/>
            </a:lvl3pPr>
            <a:lvl4pPr>
              <a:buNone/>
              <a:defRPr sz="1100" b="1"/>
            </a:lvl4pPr>
            <a:lvl5pPr>
              <a:buNone/>
              <a:defRPr sz="11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65192" y="1944740"/>
            <a:ext cx="2343450" cy="2974202"/>
          </a:xfrm>
        </p:spPr>
        <p:txBody>
          <a:bodyPr tIns="0"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4276" y="1944740"/>
            <a:ext cx="2344370" cy="2974202"/>
          </a:xfrm>
        </p:spPr>
        <p:txBody>
          <a:bodyPr tIns="0"/>
          <a:lstStyle>
            <a:lvl1pPr>
              <a:defRPr sz="1500"/>
            </a:lvl1pPr>
            <a:lvl2pPr>
              <a:defRPr sz="13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330E642-3B73-426B-9B06-BA4F9B5BCDAF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91C9F4-91BA-4D24-A6A5-C7005448A53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192" y="544527"/>
            <a:ext cx="4817653" cy="883973"/>
          </a:xfrm>
        </p:spPr>
        <p:txBody>
          <a:bodyPr vert="horz" tIns="30303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33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26EEC7-18FA-470A-A1D5-E7CBD2BB511D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FC9D2A-EA16-4A2D-AC29-C69BFB6C0D5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C06B15-778F-4470-AFFC-E6C15D140D97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C2C345-A1EF-4D1D-BEBF-AD44AB68DF7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788" y="397789"/>
            <a:ext cx="1591151" cy="898706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1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97788" y="1296494"/>
            <a:ext cx="1591151" cy="3535892"/>
          </a:xfrm>
        </p:spPr>
        <p:txBody>
          <a:bodyPr lIns="12121" rIns="12121"/>
          <a:lstStyle>
            <a:lvl1pPr marL="0" indent="0" algn="l">
              <a:buNone/>
              <a:defRPr sz="900"/>
            </a:lvl1pPr>
            <a:lvl2pPr indent="0" algn="l">
              <a:buNone/>
              <a:defRPr sz="800"/>
            </a:lvl2pPr>
            <a:lvl3pPr indent="0" algn="l">
              <a:buNone/>
              <a:defRPr sz="700"/>
            </a:lvl3pPr>
            <a:lvl4pPr indent="0" algn="l">
              <a:buNone/>
              <a:defRPr sz="600"/>
            </a:lvl4pPr>
            <a:lvl5pPr indent="0" algn="l">
              <a:buNone/>
              <a:defRPr sz="6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073653" y="1296494"/>
            <a:ext cx="2964993" cy="3535892"/>
          </a:xfrm>
        </p:spPr>
        <p:txBody>
          <a:bodyPr tIns="0"/>
          <a:lstStyle>
            <a:lvl1pPr>
              <a:defRPr sz="1900"/>
            </a:lvl1pPr>
            <a:lvl2pPr>
              <a:defRPr sz="1700"/>
            </a:lvl2pPr>
            <a:lvl3pPr>
              <a:defRPr sz="16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8979C1A-3159-490E-AF5E-261B3592311C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03D3AD4-B174-404A-A7E7-7DE65534B60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1836247" y="856964"/>
            <a:ext cx="3049707" cy="3182303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606" tIns="30303" rIns="60606" bIns="3030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4642676" y="4145137"/>
            <a:ext cx="90165" cy="1202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606" tIns="30303" rIns="60606" bIns="30303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3589" y="910265"/>
            <a:ext cx="1283529" cy="1223967"/>
          </a:xfrm>
        </p:spPr>
        <p:txBody>
          <a:bodyPr vert="horz" lIns="30303" tIns="30303" rIns="30303" bIns="30303" anchor="b"/>
          <a:lstStyle>
            <a:lvl1pPr algn="l">
              <a:buNone/>
              <a:defRPr sz="13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3589" y="2187725"/>
            <a:ext cx="1281761" cy="1685442"/>
          </a:xfrm>
        </p:spPr>
        <p:txBody>
          <a:bodyPr lIns="42425" rIns="30303" bIns="30303" anchor="t"/>
          <a:lstStyle>
            <a:lvl1pPr marL="0" indent="0" algn="l">
              <a:spcBef>
                <a:spcPts val="166"/>
              </a:spcBef>
              <a:buFontTx/>
              <a:buNone/>
              <a:defRPr sz="9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FF2E97-415E-4DBE-9690-8BE3CB6EFE68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685057" y="4915873"/>
            <a:ext cx="353589" cy="282380"/>
          </a:xfrm>
        </p:spPr>
        <p:txBody>
          <a:bodyPr/>
          <a:lstStyle/>
          <a:p>
            <a:pPr>
              <a:defRPr/>
            </a:pPr>
            <a:fld id="{DD7F48BD-0E35-4FBB-8B91-81CB9B31B61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2021881" y="927682"/>
            <a:ext cx="2678438" cy="3040867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21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5525" y="4498440"/>
            <a:ext cx="5314888" cy="805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0606" tIns="30303" rIns="60606" bIns="3030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2541422" y="4810287"/>
            <a:ext cx="2762416" cy="49355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0606" tIns="30303" rIns="60606" bIns="3030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5525" y="-5525"/>
            <a:ext cx="5314888" cy="80539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0606" tIns="30303" rIns="60606" bIns="3030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2541422" y="-5525"/>
            <a:ext cx="2762416" cy="49355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0606" tIns="30303" rIns="60606" bIns="30303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265192" y="544527"/>
            <a:ext cx="4773454" cy="883973"/>
          </a:xfrm>
          <a:prstGeom prst="rect">
            <a:avLst/>
          </a:prstGeom>
        </p:spPr>
        <p:txBody>
          <a:bodyPr vert="horz" lIns="0" tIns="30303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265192" y="1496861"/>
            <a:ext cx="4773454" cy="3394456"/>
          </a:xfrm>
          <a:prstGeom prst="rect">
            <a:avLst/>
          </a:prstGeom>
        </p:spPr>
        <p:txBody>
          <a:bodyPr vert="horz" lIns="60606" tIns="30303" rIns="60606" bIns="30303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265192" y="4915873"/>
            <a:ext cx="1237562" cy="28238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8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1AC9A9D1-8003-4951-BC33-B97F20397215}" type="datetimeFigureOut">
              <a:rPr lang="en-US" smtClean="0"/>
              <a:pPr>
                <a:defRPr/>
              </a:pPr>
              <a:t>10/13/2010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1546953" y="4915873"/>
            <a:ext cx="1944741" cy="282380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8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4596659" y="4915873"/>
            <a:ext cx="441987" cy="28238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8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ADC2D9FB-A669-4AE5-9849-14F376A7E6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1030" y="156538"/>
            <a:ext cx="5325037" cy="502097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3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181819" indent="-181819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245" indent="-16363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06064" indent="-16363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787884" indent="-13939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969703" indent="-13939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151522" indent="-13939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272735" indent="-12121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1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454554" indent="-121213" algn="l" rtl="0" eaLnBrk="1" latinLnBrk="0" hangingPunct="1">
        <a:spcBef>
          <a:spcPct val="20000"/>
        </a:spcBef>
        <a:buClr>
          <a:schemeClr val="tx2"/>
        </a:buClr>
        <a:buChar char="•"/>
        <a:defRPr kumimoji="0"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1636374" indent="-12121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9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030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060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90909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2121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51516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8181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12122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4242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Rocks and Minerals </a:t>
            </a:r>
            <a:br>
              <a:rPr lang="en-US" dirty="0" smtClean="0"/>
            </a:br>
            <a:r>
              <a:rPr lang="en-US" dirty="0" smtClean="0"/>
              <a:t>Thermal City Gold Mine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65113" y="2487430"/>
            <a:ext cx="4773612" cy="1413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508919" y="4937919"/>
            <a:ext cx="28956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/>
              <a:t>http://www.huntforgold.com/camping.htm</a:t>
            </a:r>
            <a:endParaRPr lang="en-US" sz="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Quartz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sz="1200" u="sng" dirty="0" smtClean="0"/>
              <a:t>Chemistry:</a:t>
            </a:r>
            <a:r>
              <a:rPr lang="en-US" sz="1200" dirty="0" smtClean="0"/>
              <a:t>   SiO2 , Silicon dioxide</a:t>
            </a:r>
          </a:p>
          <a:p>
            <a:r>
              <a:rPr lang="en-US" sz="1200" dirty="0" smtClean="0"/>
              <a:t>Quartz is the most common mineral on the face of the Earth.</a:t>
            </a:r>
          </a:p>
          <a:p>
            <a:r>
              <a:rPr lang="en-US" sz="1200" dirty="0" smtClean="0"/>
              <a:t>It is found in nearly every geological environment and is at least a component of almost every rock type.</a:t>
            </a:r>
          </a:p>
          <a:p>
            <a:r>
              <a:rPr lang="en-US" sz="1200" dirty="0" smtClean="0"/>
              <a:t>It is also the most varied in terms of varieties, colors and forms.</a:t>
            </a:r>
          </a:p>
          <a:p>
            <a:r>
              <a:rPr lang="en-US" sz="1200" dirty="0" smtClean="0"/>
              <a:t>Amethyst is the purple gemstone variety.</a:t>
            </a:r>
          </a:p>
          <a:p>
            <a:endParaRPr lang="en-US" sz="1200" dirty="0" smtClean="0"/>
          </a:p>
          <a:p>
            <a:pPr>
              <a:buNone/>
            </a:pPr>
            <a:endParaRPr lang="en-US" sz="1200" dirty="0" smtClean="0"/>
          </a:p>
          <a:p>
            <a:r>
              <a:rPr lang="en-US" sz="800" dirty="0" smtClean="0"/>
              <a:t>http://www.galleries.com/minerals/silicate/quartz/quartz.htm</a:t>
            </a:r>
            <a:endParaRPr lang="en-US" sz="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519" y="1661319"/>
            <a:ext cx="23431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Feldspar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Feldspar occurs in igneous, metamorphic and sedimentary rocks and can be found throughout North Carolina.</a:t>
            </a:r>
          </a:p>
          <a:p>
            <a:pPr>
              <a:buNone/>
            </a:pPr>
            <a:endParaRPr lang="en-US" sz="800" dirty="0" smtClean="0"/>
          </a:p>
          <a:p>
            <a:r>
              <a:rPr lang="en-US" sz="1200" dirty="0" smtClean="0"/>
              <a:t>Feldspar is the most common rock-forming mineral (about 60% of the earth’s crust).</a:t>
            </a:r>
          </a:p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sz="1200" dirty="0" smtClean="0"/>
              <a:t>Feldspar is used in the manufacture of glass products and in ceramics.</a:t>
            </a:r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sz="800" dirty="0" smtClean="0"/>
              <a:t>http://www.geology.enr.state.nc.us/Mineral%20resources/feldmod.html</a:t>
            </a:r>
          </a:p>
          <a:p>
            <a:r>
              <a:rPr lang="en-US" sz="800" dirty="0" smtClean="0"/>
              <a:t>http://csmres.jmu.edu/geollab/fichter/RockMin/Ortho-119.JPG</a:t>
            </a:r>
            <a:endParaRPr lang="en-US" sz="8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113" y="1585119"/>
            <a:ext cx="2343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Gold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sz="1800" dirty="0" smtClean="0"/>
              <a:t>Gold is one of the most popular and well-known minerals, known for its value and special properties since the earliest of time.</a:t>
            </a:r>
          </a:p>
          <a:p>
            <a:endParaRPr lang="en-US" sz="1800" dirty="0" smtClean="0"/>
          </a:p>
          <a:p>
            <a:r>
              <a:rPr lang="en-US" sz="1800" dirty="0" smtClean="0"/>
              <a:t>Gold nuggets, a popular form of Gold with collectors, are formed when erosion causes a large piece of Gold to separate from its mother rock, and then gets carried into a stream or river. </a:t>
            </a:r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sz="1800" dirty="0" smtClean="0"/>
              <a:t>Due to its weight, it can be panned because the Gold sinks to the bottom.</a:t>
            </a:r>
          </a:p>
          <a:p>
            <a:endParaRPr lang="en-US" sz="1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sz="1300" dirty="0" smtClean="0"/>
              <a:t>http://www.minerals.net/mineral/elements/gold/gold1.jpg</a:t>
            </a:r>
            <a:endParaRPr lang="en-US" sz="13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519" y="1585119"/>
            <a:ext cx="234315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Ruby</a:t>
            </a:r>
            <a:endParaRPr lang="en-US" dirty="0"/>
          </a:p>
        </p:txBody>
      </p:sp>
      <p:pic>
        <p:nvPicPr>
          <p:cNvPr id="5" name="Content Placeholder 4" descr="Ruby-05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13519" y="1585119"/>
            <a:ext cx="2343150" cy="27432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Ruby is the red variety of the mineral corundum, one of the hardest minerals on Earth, of which the sapphire is also a variety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For thousands of years, the ruby has been considered one of the most valuable gemstones on Earth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The most important thing about this precious stone is its </a:t>
            </a:r>
            <a:r>
              <a:rPr lang="en-US" sz="1200" dirty="0" smtClean="0"/>
              <a:t>color.</a:t>
            </a:r>
          </a:p>
          <a:p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2880519" y="4023519"/>
            <a:ext cx="265112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http://www.gemstone.org/gem-by-gem/english/ruby.html</a:t>
            </a:r>
            <a:endParaRPr lang="en-US" sz="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Emerald</a:t>
            </a:r>
            <a:endParaRPr lang="en-US" dirty="0"/>
          </a:p>
        </p:txBody>
      </p:sp>
      <p:pic>
        <p:nvPicPr>
          <p:cNvPr id="5" name="Content Placeholder 4" descr="Emerald-05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65113" y="1585119"/>
            <a:ext cx="2343150" cy="25908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Emeralds have been held in high esteem since ancient </a:t>
            </a:r>
            <a:r>
              <a:rPr lang="en-US" sz="1200" dirty="0" smtClean="0"/>
              <a:t>times</a:t>
            </a:r>
            <a:r>
              <a:rPr lang="en-US" sz="1200" dirty="0" smtClean="0"/>
              <a:t>.</a:t>
            </a:r>
          </a:p>
          <a:p>
            <a:r>
              <a:rPr lang="en-US" sz="1200" dirty="0" smtClean="0"/>
              <a:t>The </a:t>
            </a:r>
            <a:r>
              <a:rPr lang="en-US" sz="1200" dirty="0" smtClean="0"/>
              <a:t>name emerald comes from the Greek '</a:t>
            </a:r>
            <a:r>
              <a:rPr lang="en-US" sz="1200" dirty="0" err="1" smtClean="0"/>
              <a:t>smaragdos</a:t>
            </a:r>
            <a:r>
              <a:rPr lang="en-US" sz="1200" dirty="0" smtClean="0"/>
              <a:t>' via the Old French '</a:t>
            </a:r>
            <a:r>
              <a:rPr lang="en-US" sz="1200" dirty="0" err="1" smtClean="0"/>
              <a:t>esmeralde</a:t>
            </a:r>
            <a:r>
              <a:rPr lang="en-US" sz="1200" dirty="0" smtClean="0"/>
              <a:t>', and really just means 'green gemstone'. </a:t>
            </a:r>
            <a:endParaRPr lang="en-US" sz="1200" dirty="0" smtClean="0"/>
          </a:p>
          <a:p>
            <a:r>
              <a:rPr lang="en-US" sz="1200" dirty="0" smtClean="0"/>
              <a:t>It </a:t>
            </a:r>
            <a:r>
              <a:rPr lang="en-US" sz="1200" dirty="0" smtClean="0"/>
              <a:t>is only seldom that a large emerald with good </a:t>
            </a:r>
            <a:r>
              <a:rPr lang="en-US" sz="1200" dirty="0" smtClean="0"/>
              <a:t>color </a:t>
            </a:r>
            <a:r>
              <a:rPr lang="en-US" sz="1200" dirty="0" smtClean="0"/>
              <a:t>and good transparency is </a:t>
            </a:r>
            <a:r>
              <a:rPr lang="en-US" sz="1200" dirty="0" smtClean="0"/>
              <a:t>found.</a:t>
            </a:r>
          </a:p>
          <a:p>
            <a:r>
              <a:rPr lang="en-US" sz="1200" dirty="0" smtClean="0"/>
              <a:t>In top quality, fine emeralds are even more valuable than diamonds</a:t>
            </a:r>
            <a:r>
              <a:rPr lang="en-US" sz="1200" dirty="0" smtClean="0"/>
              <a:t>.</a:t>
            </a:r>
          </a:p>
          <a:p>
            <a:pPr>
              <a:buNone/>
            </a:pPr>
            <a:r>
              <a:rPr lang="en-US" sz="1200" dirty="0" smtClean="0"/>
              <a:t/>
            </a:r>
            <a:br>
              <a:rPr lang="en-US" sz="1200" dirty="0" smtClean="0"/>
            </a:br>
            <a:r>
              <a:rPr lang="en-US" sz="800" dirty="0" smtClean="0"/>
              <a:t>http://www.gemstone.org/gem-by-gem/english/emerald.html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135</TotalTime>
  <Words>333</Words>
  <Application>Microsoft Office PowerPoint</Application>
  <PresentationFormat>Custom</PresentationFormat>
  <Paragraphs>46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Rocks and Minerals  Thermal City Gold Mine</vt:lpstr>
      <vt:lpstr>Quartz</vt:lpstr>
      <vt:lpstr>Feldspar</vt:lpstr>
      <vt:lpstr>Gold</vt:lpstr>
      <vt:lpstr>Ruby</vt:lpstr>
      <vt:lpstr>Emerald</vt:lpstr>
    </vt:vector>
  </TitlesOfParts>
  <Company>RCS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RCS</dc:creator>
  <cp:lastModifiedBy>Misty</cp:lastModifiedBy>
  <cp:revision>17</cp:revision>
  <dcterms:created xsi:type="dcterms:W3CDTF">2010-06-22T19:12:52Z</dcterms:created>
  <dcterms:modified xsi:type="dcterms:W3CDTF">2010-10-14T01:02:58Z</dcterms:modified>
</cp:coreProperties>
</file>